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/>
    <p:restoredTop sz="95376"/>
  </p:normalViewPr>
  <p:slideViewPr>
    <p:cSldViewPr snapToObjects="1">
      <p:cViewPr>
        <p:scale>
          <a:sx n="22" d="100"/>
          <a:sy n="22" d="100"/>
        </p:scale>
        <p:origin x="1576" y="992"/>
      </p:cViewPr>
      <p:guideLst>
        <p:guide orient="horz" pos="6912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0" y="685800"/>
            <a:ext cx="6858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48697A-DAE3-4F2E-A4DA-9A636100663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34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0CF5DD-FA94-A748-91FD-5520EED9C1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1809" y="661153"/>
            <a:ext cx="7339797" cy="16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6/13/19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9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739" y="6938586"/>
            <a:ext cx="2126776" cy="49547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81" y="10661460"/>
            <a:ext cx="3773575" cy="553281"/>
          </a:xfrm>
          <a:prstGeom prst="rect">
            <a:avLst/>
          </a:prstGeom>
        </p:spPr>
      </p:pic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10490170" y="-99325"/>
            <a:ext cx="22910858" cy="1101731"/>
          </a:xfrm>
        </p:spPr>
        <p:txBody>
          <a:bodyPr anchor="ctr">
            <a:normAutofit fontScale="90000"/>
          </a:bodyPr>
          <a:lstStyle/>
          <a:p>
            <a:r>
              <a:rPr lang="en-US" altLang="en-US" sz="8000" dirty="0" err="1" smtClean="0">
                <a:latin typeface="Bradley Hand" charset="0"/>
                <a:ea typeface="Bradley Hand" charset="0"/>
                <a:cs typeface="Bradley Hand" charset="0"/>
              </a:rPr>
              <a:t>TransGaGa</a:t>
            </a:r>
            <a:r>
              <a:rPr lang="en-US" altLang="en-US" sz="8000" dirty="0" smtClean="0">
                <a:latin typeface="Bradley Hand" charset="0"/>
                <a:ea typeface="Bradley Hand" charset="0"/>
                <a:cs typeface="Bradley Hand" charset="0"/>
              </a:rPr>
              <a:t>: </a:t>
            </a:r>
            <a:r>
              <a:rPr lang="en-US" alt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Geometry-Aware </a:t>
            </a:r>
            <a: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Unsupervised Image-to-Image Translation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16078200" y="990600"/>
            <a:ext cx="11203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Wayne </a:t>
            </a:r>
            <a:r>
              <a:rPr lang="en-US" sz="2800" dirty="0" smtClean="0"/>
              <a:t>Wu</a:t>
            </a:r>
            <a:r>
              <a:rPr lang="en-US" sz="2800" baseline="30000" dirty="0" smtClean="0"/>
              <a:t>1</a:t>
            </a:r>
            <a:r>
              <a:rPr kumimoji="1" lang="en-US" altLang="zh-CN" sz="2800" dirty="0" smtClean="0"/>
              <a:t>, </a:t>
            </a:r>
            <a:r>
              <a:rPr lang="en-US" sz="2800" dirty="0" err="1" smtClean="0"/>
              <a:t>Kaidi</a:t>
            </a:r>
            <a:r>
              <a:rPr lang="en-US" sz="2800" dirty="0" smtClean="0"/>
              <a:t> Cao</a:t>
            </a:r>
            <a:r>
              <a:rPr kumimoji="1" lang="en-US" sz="2800" baseline="30000" dirty="0"/>
              <a:t>2</a:t>
            </a:r>
            <a:r>
              <a:rPr kumimoji="1" lang="en-US" altLang="zh-CN" sz="2800" dirty="0" smtClean="0"/>
              <a:t>, Cheng Li</a:t>
            </a:r>
            <a:r>
              <a:rPr kumimoji="1" lang="en-US" altLang="zh-CN" sz="2800" baseline="30000" dirty="0" smtClean="0"/>
              <a:t>1</a:t>
            </a:r>
            <a:r>
              <a:rPr kumimoji="1" lang="en-US" altLang="zh-CN" sz="2800" dirty="0" smtClean="0"/>
              <a:t>, </a:t>
            </a:r>
            <a:r>
              <a:rPr lang="en-US" sz="2800" dirty="0" smtClean="0"/>
              <a:t>Chen Qian</a:t>
            </a:r>
            <a:r>
              <a:rPr lang="en-US" altLang="zh-CN" sz="2800" baseline="30000" dirty="0" smtClean="0"/>
              <a:t>1</a:t>
            </a:r>
            <a:r>
              <a:rPr lang="en-US" altLang="zh-CN" sz="2800" dirty="0" smtClean="0"/>
              <a:t>, </a:t>
            </a:r>
            <a:r>
              <a:rPr kumimoji="1" lang="en-US" altLang="zh-CN" sz="2800" dirty="0" smtClean="0"/>
              <a:t>Chen Change Loy</a:t>
            </a:r>
            <a:r>
              <a:rPr kumimoji="1" lang="en-US" altLang="zh-CN" sz="2800" baseline="30000" dirty="0"/>
              <a:t>3</a:t>
            </a:r>
            <a:endParaRPr kumimoji="1" lang="zh-CN" alt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1" y="603992"/>
            <a:ext cx="4051171" cy="1148608"/>
          </a:xfrm>
          <a:prstGeom prst="rect">
            <a:avLst/>
          </a:prstGeom>
        </p:spPr>
      </p:pic>
      <p:pic>
        <p:nvPicPr>
          <p:cNvPr id="24" name="Picture 23" descr="mage result for nanyang technological univers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92" y="517062"/>
            <a:ext cx="4501708" cy="161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mage result for stanford universi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02" y="138114"/>
            <a:ext cx="5963698" cy="335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796" y="622812"/>
            <a:ext cx="1967988" cy="19679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918400" y="141089"/>
            <a:ext cx="2770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Project Page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矩形 20"/>
          <p:cNvSpPr/>
          <p:nvPr/>
        </p:nvSpPr>
        <p:spPr>
          <a:xfrm>
            <a:off x="152400" y="4539223"/>
            <a:ext cx="12954000" cy="7652777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152400" y="3322676"/>
            <a:ext cx="12954000" cy="1168327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20" name="矩形 20"/>
          <p:cNvSpPr/>
          <p:nvPr/>
        </p:nvSpPr>
        <p:spPr>
          <a:xfrm>
            <a:off x="26099400" y="4539223"/>
            <a:ext cx="17563200" cy="7652687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26099400" y="3322676"/>
            <a:ext cx="17563200" cy="1168327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en-US" dirty="0" smtClean="0"/>
              <a:t>. </a:t>
            </a:r>
            <a:r>
              <a:rPr lang="en-US" altLang="zh-CN" dirty="0" smtClean="0"/>
              <a:t>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79" y="4564913"/>
            <a:ext cx="12232940" cy="4959125"/>
          </a:xfrm>
          <a:prstGeom prst="rect">
            <a:avLst/>
          </a:prstGeom>
        </p:spPr>
      </p:pic>
      <p:sp>
        <p:nvSpPr>
          <p:cNvPr id="30" name="矩形 20"/>
          <p:cNvSpPr/>
          <p:nvPr/>
        </p:nvSpPr>
        <p:spPr>
          <a:xfrm>
            <a:off x="13258800" y="4548153"/>
            <a:ext cx="12649200" cy="7643757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Rectangle 30"/>
          <p:cNvSpPr/>
          <p:nvPr/>
        </p:nvSpPr>
        <p:spPr>
          <a:xfrm>
            <a:off x="13258800" y="3331606"/>
            <a:ext cx="12649200" cy="1168327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202" y="4724310"/>
            <a:ext cx="6031932" cy="60112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71496" y="10208984"/>
            <a:ext cx="6638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Recent works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demonstrated the effectiveness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in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transferring local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textures but shown their limitations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on the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translation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between two domains with large geometry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variations.</a:t>
            </a:r>
          </a:p>
          <a:p>
            <a:pPr algn="just"/>
            <a:endParaRPr lang="en-US" sz="1800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Performing a translation on higher semantic level with the consideration of geometry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 is non-trivial. 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2400" y="9718169"/>
            <a:ext cx="292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Motivation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2264" y="9718169"/>
            <a:ext cx="292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Contributions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74166" y="10208984"/>
            <a:ext cx="5932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altLang="zh-CN" sz="1800" dirty="0" smtClean="0">
                <a:latin typeface="Times" charset="0"/>
                <a:ea typeface="Times" charset="0"/>
                <a:cs typeface="Times" charset="0"/>
              </a:rPr>
              <a:t>We</a:t>
            </a:r>
            <a:r>
              <a:rPr lang="zh-CN" altLang="en-US" sz="1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800" dirty="0" smtClean="0">
                <a:latin typeface="Times" charset="0"/>
                <a:ea typeface="Times" charset="0"/>
                <a:cs typeface="Times" charset="0"/>
              </a:rPr>
              <a:t>propose</a:t>
            </a:r>
            <a:r>
              <a:rPr lang="zh-CN" altLang="en-US" sz="1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a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novel framework for unsupervised image-to-image translation, which is robust to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more complicated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objects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with large geometry variations.</a:t>
            </a:r>
          </a:p>
          <a:p>
            <a:pPr algn="just"/>
            <a:endParaRPr lang="en-US" sz="1800" dirty="0">
              <a:latin typeface="Times" charset="0"/>
              <a:ea typeface="Times" charset="0"/>
              <a:cs typeface="Times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Fine-disentangled latent space naturally endows our model with the ability of diverse and exemplar-guided generation.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583160" y="10820310"/>
            <a:ext cx="5754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Disentangled </a:t>
            </a:r>
            <a:r>
              <a:rPr lang="en-US" sz="1800" b="1" dirty="0" smtClean="0">
                <a:latin typeface="Times" charset="0"/>
                <a:ea typeface="Times" charset="0"/>
                <a:cs typeface="Times" charset="0"/>
              </a:rPr>
              <a:t>representation</a:t>
            </a:r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The top-row shows the corresponding geometry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heatmaps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of the faces in the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left-most column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We illustrate the explicitly disentangled latent space with a grid of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structure&amp;appearance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swapping results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文本框 111"/>
          <p:cNvSpPr txBox="1"/>
          <p:nvPr/>
        </p:nvSpPr>
        <p:spPr>
          <a:xfrm>
            <a:off x="14193548" y="1621304"/>
            <a:ext cx="149724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aseline="30000" dirty="0" smtClean="0"/>
              <a:t>1 </a:t>
            </a:r>
            <a:r>
              <a:rPr kumimoji="1" lang="en-US" altLang="zh-CN" sz="2800" dirty="0" err="1" smtClean="0"/>
              <a:t>SenseTime</a:t>
            </a:r>
            <a:r>
              <a:rPr kumimoji="1" lang="en-US" altLang="zh-CN" sz="2800" dirty="0" smtClean="0"/>
              <a:t> </a:t>
            </a:r>
            <a:r>
              <a:rPr kumimoji="1" lang="en-US" altLang="zh-CN" sz="2800" dirty="0"/>
              <a:t>Research</a:t>
            </a:r>
          </a:p>
          <a:p>
            <a:pPr algn="ctr"/>
            <a:r>
              <a:rPr kumimoji="1" lang="en-US" altLang="zh-CN" sz="2800" baseline="30000" dirty="0"/>
              <a:t>2</a:t>
            </a:r>
            <a:r>
              <a:rPr kumimoji="1" lang="en-US" altLang="zh-CN" sz="2800" dirty="0"/>
              <a:t> </a:t>
            </a:r>
            <a:r>
              <a:rPr kumimoji="1" lang="en-US" sz="2800" dirty="0"/>
              <a:t>Stanford University</a:t>
            </a:r>
          </a:p>
          <a:p>
            <a:pPr algn="ctr"/>
            <a:r>
              <a:rPr kumimoji="1" lang="en-US" altLang="zh-CN" sz="2800" baseline="30000" dirty="0"/>
              <a:t>3</a:t>
            </a:r>
            <a:r>
              <a:rPr kumimoji="1" lang="en-US" altLang="zh-CN" sz="2800" dirty="0"/>
              <a:t> </a:t>
            </a:r>
            <a:r>
              <a:rPr kumimoji="1" lang="en-US" sz="2800" dirty="0" err="1"/>
              <a:t>Nanyang</a:t>
            </a:r>
            <a:r>
              <a:rPr kumimoji="1" lang="en-US" sz="2800" dirty="0"/>
              <a:t> Technological University</a:t>
            </a:r>
            <a:r>
              <a:rPr kumimoji="1" lang="en-US" altLang="zh-CN" sz="2800" dirty="0"/>
              <a:t> </a:t>
            </a:r>
          </a:p>
          <a:p>
            <a:pPr algn="ctr"/>
            <a:endParaRPr kumimoji="1" lang="zh-CN" altLang="en-US" sz="3600" dirty="0"/>
          </a:p>
        </p:txBody>
      </p:sp>
      <p:sp>
        <p:nvSpPr>
          <p:cNvPr id="39" name="TextBox 38"/>
          <p:cNvSpPr txBox="1"/>
          <p:nvPr/>
        </p:nvSpPr>
        <p:spPr>
          <a:xfrm>
            <a:off x="13574349" y="11104283"/>
            <a:ext cx="5497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Architecture.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Our framework consists of four main components: two auto-encoders (X/Y domain) and two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transformers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(geometry/appearance).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r="4608"/>
          <a:stretch/>
        </p:blipFill>
        <p:spPr>
          <a:xfrm>
            <a:off x="26289000" y="4731933"/>
            <a:ext cx="5562600" cy="6931152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716" y="4732509"/>
            <a:ext cx="7365884" cy="6930000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643" y="5501065"/>
            <a:ext cx="2281842" cy="5396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642" y="6094969"/>
            <a:ext cx="2446506" cy="45703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389490" y="1174254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" charset="0"/>
                <a:ea typeface="Times" charset="0"/>
                <a:cs typeface="Times" charset="0"/>
              </a:rPr>
              <a:t>Separated </a:t>
            </a:r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training</a:t>
            </a:r>
            <a:r>
              <a:rPr lang="en-US" sz="1800" b="1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44153" y="1174254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" charset="0"/>
                <a:ea typeface="Times" charset="0"/>
                <a:cs typeface="Times" charset="0"/>
              </a:rPr>
              <a:t>Joint training.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633869" y="4724310"/>
            <a:ext cx="282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1800">
                <a:latin typeface="Times" charset="0"/>
                <a:ea typeface="Times" charset="0"/>
                <a:cs typeface="Times" charset="0"/>
              </a:rPr>
              <a:t>Separated </a:t>
            </a:r>
            <a:r>
              <a:rPr lang="en-US" sz="1800" smtClean="0">
                <a:latin typeface="Times" charset="0"/>
                <a:ea typeface="Times" charset="0"/>
                <a:cs typeface="Times" charset="0"/>
              </a:rPr>
              <a:t>training</a:t>
            </a:r>
            <a:endParaRPr lang="zh-CN" alt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663000" y="6553110"/>
            <a:ext cx="282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altLang="zh-CN" sz="1800" dirty="0" smtClean="0">
                <a:latin typeface="Times" charset="0"/>
                <a:ea typeface="Times" charset="0"/>
                <a:cs typeface="Times" charset="0"/>
              </a:rPr>
              <a:t>Joint</a:t>
            </a:r>
            <a:r>
              <a:rPr lang="zh-CN" altLang="en-US" sz="1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training</a:t>
            </a:r>
            <a:endParaRPr lang="zh-CN" altLang="en-US" sz="1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642" y="5108002"/>
            <a:ext cx="1668012" cy="27372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642" y="7467510"/>
            <a:ext cx="2472921" cy="48726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642" y="8000910"/>
            <a:ext cx="2032866" cy="53241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269" y="8536946"/>
            <a:ext cx="2151701" cy="49584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418" y="9035141"/>
            <a:ext cx="2075183" cy="5601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131" y="9689996"/>
            <a:ext cx="2819400" cy="52131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131" y="10221602"/>
            <a:ext cx="2823376" cy="52250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262" y="11574513"/>
            <a:ext cx="3376338" cy="48133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9664733" y="11277510"/>
            <a:ext cx="282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altLang="zh-CN" sz="1800" dirty="0" smtClean="0">
                <a:latin typeface="Times" charset="0"/>
                <a:ea typeface="Times" charset="0"/>
                <a:cs typeface="Times" charset="0"/>
              </a:rPr>
              <a:t>Total loss</a:t>
            </a:r>
            <a:endParaRPr lang="zh-CN" alt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146019" y="5104728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latin typeface="Times" charset="0"/>
                <a:ea typeface="Times" charset="0"/>
                <a:cs typeface="Times" charset="0"/>
              </a:rPr>
              <a:t>(1)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146018" y="5661574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3146018" y="6184988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6018" y="7148948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146018" y="7718403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146017" y="8256329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146017" y="8755788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7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146102" y="9320395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8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46017" y="9898752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9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146017" y="10458584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(1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3146017" y="10962560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(1</a:t>
            </a:r>
            <a:r>
              <a:rPr lang="en-US" altLang="zh-CN" sz="12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146016" y="11807796"/>
            <a:ext cx="47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(1</a:t>
            </a:r>
            <a:r>
              <a:rPr lang="en-US" altLang="zh-CN" sz="12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8" name="矩形 20"/>
          <p:cNvSpPr/>
          <p:nvPr/>
        </p:nvSpPr>
        <p:spPr>
          <a:xfrm>
            <a:off x="16840200" y="13713715"/>
            <a:ext cx="13902090" cy="7973625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9" name="Rectangle 78"/>
          <p:cNvSpPr/>
          <p:nvPr/>
        </p:nvSpPr>
        <p:spPr>
          <a:xfrm>
            <a:off x="16840200" y="12497168"/>
            <a:ext cx="13902090" cy="1168327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r>
              <a:rPr lang="en-US" dirty="0" smtClean="0"/>
              <a:t>. Q</a:t>
            </a:r>
            <a:r>
              <a:rPr lang="en-US" altLang="zh-CN" dirty="0" smtClean="0"/>
              <a:t>UALITATIVE</a:t>
            </a:r>
            <a:r>
              <a:rPr lang="en-US" dirty="0" smtClean="0"/>
              <a:t> </a:t>
            </a:r>
            <a:r>
              <a:rPr lang="en-US" altLang="zh-CN" dirty="0" smtClean="0"/>
              <a:t>COMPARISON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642029" y="17506778"/>
            <a:ext cx="14720626" cy="3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Comparison in geometry-preserving.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Results on (a) synthesis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datasets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(b) real-world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datasets. 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6597574" y="21259800"/>
            <a:ext cx="14720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Comparison in multi-modal generation.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Results on (a)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human→cat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face (b)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cat→dog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face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6" name="矩形 20"/>
          <p:cNvSpPr/>
          <p:nvPr/>
        </p:nvSpPr>
        <p:spPr>
          <a:xfrm>
            <a:off x="152400" y="13714768"/>
            <a:ext cx="16489629" cy="7972572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7" name="Rectangle 96"/>
          <p:cNvSpPr/>
          <p:nvPr/>
        </p:nvSpPr>
        <p:spPr>
          <a:xfrm>
            <a:off x="152400" y="12498221"/>
            <a:ext cx="16489629" cy="1168327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 smtClean="0"/>
              <a:t>QUANTITATIVE </a:t>
            </a:r>
            <a:r>
              <a:rPr lang="en-US" altLang="zh-CN" dirty="0" smtClean="0"/>
              <a:t>COMPARISON </a:t>
            </a:r>
            <a:r>
              <a:rPr lang="en-US" altLang="zh-CN" dirty="0" smtClean="0"/>
              <a:t>&amp; ABLATION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16" y="13989244"/>
            <a:ext cx="13692235" cy="26985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524" y="16409655"/>
            <a:ext cx="9562242" cy="5002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555" y="16992600"/>
            <a:ext cx="4556422" cy="15204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82" y="17072397"/>
            <a:ext cx="4266255" cy="15204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7" y="17072397"/>
            <a:ext cx="4443404" cy="15204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399" y="13917227"/>
            <a:ext cx="10094803" cy="223717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46" y="18670019"/>
            <a:ext cx="14521374" cy="2818381"/>
          </a:xfrm>
          <a:prstGeom prst="rect">
            <a:avLst/>
          </a:prstGeom>
        </p:spPr>
      </p:pic>
      <p:sp>
        <p:nvSpPr>
          <p:cNvPr id="106" name="矩形 20"/>
          <p:cNvSpPr/>
          <p:nvPr/>
        </p:nvSpPr>
        <p:spPr>
          <a:xfrm>
            <a:off x="30894690" y="13713715"/>
            <a:ext cx="12767910" cy="7973625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7" name="Rectangle 106"/>
          <p:cNvSpPr/>
          <p:nvPr/>
        </p:nvSpPr>
        <p:spPr>
          <a:xfrm>
            <a:off x="30894690" y="12497168"/>
            <a:ext cx="12767910" cy="1168327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r>
              <a:rPr lang="en-US" dirty="0" smtClean="0"/>
              <a:t>. Q</a:t>
            </a:r>
            <a:r>
              <a:rPr lang="en-US" altLang="zh-CN" dirty="0" smtClean="0"/>
              <a:t>UALITATIVE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15551" y="13801744"/>
            <a:ext cx="16160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Quantitative </a:t>
            </a:r>
            <a:r>
              <a:rPr lang="en-US" altLang="zh-CN" sz="1800" b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1800" b="1" dirty="0" smtClean="0">
                <a:latin typeface="Times" charset="0"/>
                <a:ea typeface="Times" charset="0"/>
                <a:cs typeface="Times" charset="0"/>
              </a:rPr>
              <a:t>esults</a:t>
            </a:r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We use FID (lower is better) and diversity (higher is better) with LPIPS distance to evaluate the quality and diversity of the generated images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 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2590800" y="21271468"/>
            <a:ext cx="219456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Exemplar-guided generation.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Conditional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generation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with different images as appearance reference on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cat→human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face,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human→dog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face,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dog→cat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face tasks. </a:t>
            </a:r>
          </a:p>
        </p:txBody>
      </p:sp>
      <p:sp>
        <p:nvSpPr>
          <p:cNvPr id="59" name="Rectangle 58"/>
          <p:cNvSpPr/>
          <p:nvPr/>
        </p:nvSpPr>
        <p:spPr>
          <a:xfrm>
            <a:off x="-18490" y="16752448"/>
            <a:ext cx="11969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Human perceptual study.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Pairwise A/B tests on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horse→giraffe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human→cat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face task. 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1047955" y="16764000"/>
            <a:ext cx="4558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Ablation </a:t>
            </a:r>
            <a:r>
              <a:rPr lang="en-US" altLang="zh-CN" sz="1800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800" b="1" dirty="0" smtClean="0">
                <a:latin typeface="Times" charset="0"/>
                <a:ea typeface="Times" charset="0"/>
                <a:cs typeface="Times" charset="0"/>
              </a:rPr>
              <a:t>tudy</a:t>
            </a:r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Fooling rate of “real vs fake”. 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471" y="13713715"/>
            <a:ext cx="5080929" cy="3960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477" y="13716000"/>
            <a:ext cx="5196923" cy="39600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651" y="17804836"/>
            <a:ext cx="6293334" cy="3600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207" y="17812200"/>
            <a:ext cx="6313353" cy="3600000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30684465" y="16013668"/>
            <a:ext cx="12896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Exemplar-guided generation.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Conditional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generation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with different images as appearance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reference.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3191274" y="21271468"/>
            <a:ext cx="8586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Interpolation.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Linear interpolation results of geometry and appearance latent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code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836" y="4734545"/>
            <a:ext cx="5179588" cy="6233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392</Words>
  <Application>Microsoft Macintosh PowerPoint</Application>
  <PresentationFormat>Custom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Bradley Hand</vt:lpstr>
      <vt:lpstr>Calibri</vt:lpstr>
      <vt:lpstr>MS PGothic</vt:lpstr>
      <vt:lpstr>ＭＳ Ｐゴシック</vt:lpstr>
      <vt:lpstr>Times</vt:lpstr>
      <vt:lpstr>Wingdings</vt:lpstr>
      <vt:lpstr>宋体</vt:lpstr>
      <vt:lpstr>Arial</vt:lpstr>
      <vt:lpstr>Office Theme</vt:lpstr>
      <vt:lpstr>TransGaGa: Geometry-Aware Unsupervised Image-to-Image Translation</vt:lpstr>
    </vt:vector>
  </TitlesOfParts>
  <Company>Univ. of Colorado at Colorado Springs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Microsoft Office User</cp:lastModifiedBy>
  <cp:revision>81</cp:revision>
  <dcterms:created xsi:type="dcterms:W3CDTF">2014-05-29T01:41:03Z</dcterms:created>
  <dcterms:modified xsi:type="dcterms:W3CDTF">2019-06-13T15:36:44Z</dcterms:modified>
</cp:coreProperties>
</file>